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4273" y="458591"/>
            <a:ext cx="2485054" cy="5231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9208782"/>
            <a:ext cx="7749287" cy="5784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409700" y="3176270"/>
            <a:ext cx="4922520" cy="1371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earn.utoronto.ca/" TargetMode="External"/><Relationship Id="rId3" Type="http://schemas.openxmlformats.org/officeDocument/2006/relationships/hyperlink" Target="http://learn.utoronto.ca/wp-content/uploads/2014/09/online-contact-PDF-program-areas.pdf" TargetMode="External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076197"/>
            <a:ext cx="5910580" cy="2004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latin typeface="Calibri"/>
                <a:cs typeface="Calibri"/>
              </a:rPr>
              <a:t>Ent</a:t>
            </a:r>
            <a:r>
              <a:rPr dirty="0" sz="1800" spc="-5" b="1">
                <a:latin typeface="Calibri"/>
                <a:cs typeface="Calibri"/>
              </a:rPr>
              <a:t>e</a:t>
            </a:r>
            <a:r>
              <a:rPr dirty="0" sz="1800" spc="-10" b="1">
                <a:latin typeface="Calibri"/>
                <a:cs typeface="Calibri"/>
              </a:rPr>
              <a:t>ring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</a:t>
            </a:r>
            <a:r>
              <a:rPr dirty="0" sz="1800" spc="-15" b="1">
                <a:latin typeface="Calibri"/>
                <a:cs typeface="Calibri"/>
              </a:rPr>
              <a:t>i</a:t>
            </a:r>
            <a:r>
              <a:rPr dirty="0" sz="1800" spc="-10" b="1">
                <a:latin typeface="Calibri"/>
                <a:cs typeface="Calibri"/>
              </a:rPr>
              <a:t>nal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G</a:t>
            </a:r>
            <a:r>
              <a:rPr dirty="0" sz="1800" b="1">
                <a:latin typeface="Calibri"/>
                <a:cs typeface="Calibri"/>
              </a:rPr>
              <a:t>rad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spc="-10" b="1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56"/>
              </a:spcBef>
            </a:pPr>
            <a:endParaRPr sz="1200"/>
          </a:p>
          <a:p>
            <a:pPr marL="12700" marR="6350">
              <a:lnSpc>
                <a:spcPct val="102000"/>
              </a:lnSpc>
            </a:pP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ub</a:t>
            </a:r>
            <a:r>
              <a:rPr dirty="0" sz="1000" spc="-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io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ue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10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our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en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M</a:t>
            </a:r>
            <a:r>
              <a:rPr dirty="0" sz="1000" spc="-5" b="1">
                <a:latin typeface="Calibri"/>
                <a:cs typeface="Calibri"/>
              </a:rPr>
              <a:t>y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Access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nd</a:t>
            </a:r>
            <a:r>
              <a:rPr dirty="0" sz="1000" spc="-5">
                <a:latin typeface="Calibri"/>
                <a:cs typeface="Calibri"/>
              </a:rPr>
              <a:t> by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clicki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nt/I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tr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ctor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login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top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right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he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1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1000" spc="-1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.l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ar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n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.u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to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ro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n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to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.ca</a:t>
            </a:r>
            <a:r>
              <a:rPr dirty="0" sz="1000" spc="15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b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ite.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login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ith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our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U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Rid.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3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cce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our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ing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she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“</a:t>
            </a:r>
            <a:r>
              <a:rPr dirty="0" sz="1000" spc="-5">
                <a:latin typeface="Calibri"/>
                <a:cs typeface="Calibri"/>
              </a:rPr>
              <a:t>Cour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0">
                <a:latin typeface="Calibri"/>
                <a:cs typeface="Calibri"/>
              </a:rPr>
              <a:t>g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nt,”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propriate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yp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rlin</a:t>
            </a:r>
            <a:r>
              <a:rPr dirty="0" sz="1000" spc="0">
                <a:latin typeface="Calibri"/>
                <a:cs typeface="Calibri"/>
              </a:rPr>
              <a:t>k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</a:t>
            </a:r>
            <a:r>
              <a:rPr dirty="0" sz="1000" spc="-2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rading.”</a:t>
            </a:r>
            <a:endParaRPr sz="10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spcBef>
                <a:spcPts val="25"/>
              </a:spcBef>
            </a:pPr>
            <a:r>
              <a:rPr dirty="0" sz="1000" spc="-15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our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0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10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DING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VA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N”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k</a:t>
            </a:r>
            <a:r>
              <a:rPr dirty="0" sz="1000" spc="-10">
                <a:latin typeface="Calibri"/>
                <a:cs typeface="Calibri"/>
              </a:rPr>
              <a:t>do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our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utlin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marL="12700" marR="225425">
              <a:lnSpc>
                <a:spcPct val="102000"/>
              </a:lnSpc>
            </a:pPr>
            <a:r>
              <a:rPr dirty="0" sz="1000" spc="-5">
                <a:latin typeface="Calibri"/>
                <a:cs typeface="Calibri"/>
              </a:rPr>
              <a:t>Cour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which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re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ard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let</a:t>
            </a:r>
            <a:r>
              <a:rPr dirty="0" sz="1000" spc="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r,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rc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ntage,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onour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/pas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0">
                <a:latin typeface="Calibri"/>
                <a:cs typeface="Calibri"/>
              </a:rPr>
              <a:t>/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ail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c</a:t>
            </a:r>
            <a:r>
              <a:rPr dirty="0" sz="1000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ach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</a:t>
            </a:r>
            <a:r>
              <a:rPr dirty="0" sz="1000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follo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(t</a:t>
            </a:r>
            <a:r>
              <a:rPr dirty="0" sz="1000" spc="0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cate</a:t>
            </a:r>
            <a:r>
              <a:rPr dirty="0" sz="1000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ori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re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xa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p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):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081211"/>
            <a:ext cx="5981065" cy="155447"/>
          </a:xfrm>
          <a:custGeom>
            <a:avLst/>
            <a:gdLst/>
            <a:ahLst/>
            <a:cxnLst/>
            <a:rect l="l" t="t" r="r" b="b"/>
            <a:pathLst>
              <a:path w="5981065" h="155448">
                <a:moveTo>
                  <a:pt x="0" y="155447"/>
                </a:moveTo>
                <a:lnTo>
                  <a:pt x="5981065" y="155447"/>
                </a:lnTo>
                <a:lnTo>
                  <a:pt x="5981065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4717669"/>
            <a:ext cx="5951220" cy="4528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marR="133985" indent="-228600">
              <a:lnSpc>
                <a:spcPct val="101499"/>
              </a:lnSpc>
              <a:buFont typeface="Calibri"/>
              <a:buAutoNum type="arabicPeriod"/>
              <a:tabLst>
                <a:tab pos="469265" algn="l"/>
              </a:tabLst>
            </a:pPr>
            <a:r>
              <a:rPr dirty="0" sz="1000" spc="-5">
                <a:latin typeface="Calibri"/>
                <a:cs typeface="Calibri"/>
              </a:rPr>
              <a:t>Enter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u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ric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grade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100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(appli</a:t>
            </a:r>
            <a:r>
              <a:rPr dirty="0" sz="1000" spc="-10">
                <a:latin typeface="Calibri"/>
                <a:cs typeface="Calibri"/>
              </a:rPr>
              <a:t>c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</a:t>
            </a:r>
            <a:r>
              <a:rPr dirty="0" sz="1000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nd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</a:t>
            </a:r>
            <a:r>
              <a:rPr dirty="0" sz="1000">
                <a:latin typeface="Calibri"/>
                <a:cs typeface="Calibri"/>
              </a:rPr>
              <a:t>f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io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Studi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guage</a:t>
            </a:r>
            <a:r>
              <a:rPr dirty="0" sz="1000" spc="-5">
                <a:latin typeface="Calibri"/>
                <a:cs typeface="Calibri"/>
              </a:rPr>
              <a:t> co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)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P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(</a:t>
            </a:r>
            <a:r>
              <a:rPr dirty="0" sz="1000" spc="-5">
                <a:latin typeface="Calibri"/>
                <a:cs typeface="Calibri"/>
              </a:rPr>
              <a:t>Pa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),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0">
                <a:latin typeface="Calibri"/>
                <a:cs typeface="Calibri"/>
              </a:rPr>
              <a:t>(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ail)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H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(</a:t>
            </a:r>
            <a:r>
              <a:rPr dirty="0" sz="1000" spc="-10">
                <a:latin typeface="Calibri"/>
                <a:cs typeface="Calibri"/>
              </a:rPr>
              <a:t>Honour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)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</a:t>
            </a:r>
            <a:r>
              <a:rPr dirty="0" sz="100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ati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Writi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ach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od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ass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marR="346710" indent="-228600">
              <a:lnSpc>
                <a:spcPct val="102000"/>
              </a:lnSpc>
              <a:buFont typeface="Calibri"/>
              <a:buAutoNum type="arabicPeriod"/>
              <a:tabLst>
                <a:tab pos="469265" algn="l"/>
              </a:tabLst>
            </a:pPr>
            <a:r>
              <a:rPr dirty="0" sz="1000" spc="-5">
                <a:latin typeface="Calibri"/>
                <a:cs typeface="Calibri"/>
              </a:rPr>
              <a:t>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ran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cript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</a:t>
            </a:r>
            <a:r>
              <a:rPr dirty="0" sz="1000" spc="-1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).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</a:t>
            </a:r>
            <a:r>
              <a:rPr dirty="0" sz="1000" spc="0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cript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only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mark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</a:t>
            </a: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marR="19050" indent="-228600">
              <a:lnSpc>
                <a:spcPts val="1220"/>
              </a:lnSpc>
              <a:spcBef>
                <a:spcPts val="35"/>
              </a:spcBef>
              <a:buFont typeface="Calibri"/>
              <a:buAutoNum type="arabicPeriod"/>
              <a:tabLst>
                <a:tab pos="469265" algn="l"/>
              </a:tabLst>
            </a:pPr>
            <a:r>
              <a:rPr dirty="0" sz="1000" spc="-5">
                <a:latin typeface="Calibri"/>
                <a:cs typeface="Calibri"/>
              </a:rPr>
              <a:t>Enter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nu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b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io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attend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tt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nda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ox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ta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ght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30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-</a:t>
            </a:r>
            <a:r>
              <a:rPr dirty="0" sz="1000" spc="-5">
                <a:latin typeface="Calibri"/>
                <a:cs typeface="Calibri"/>
              </a:rPr>
              <a:t>cla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nter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</a:t>
            </a:r>
            <a:r>
              <a:rPr dirty="0" sz="1000" spc="-5">
                <a:latin typeface="Calibri"/>
                <a:cs typeface="Calibri"/>
              </a:rPr>
              <a:t>compl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tion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.”</a:t>
            </a:r>
            <a:endParaRPr sz="1000">
              <a:latin typeface="Calibri"/>
              <a:cs typeface="Calibri"/>
            </a:endParaRPr>
          </a:p>
          <a:p>
            <a:pPr marL="469265" marR="6350" indent="-228600">
              <a:lnSpc>
                <a:spcPts val="1220"/>
              </a:lnSpc>
              <a:buFont typeface="Calibri"/>
              <a:buAutoNum type="arabicPeriod"/>
              <a:tabLst>
                <a:tab pos="469265" algn="l"/>
              </a:tabLst>
            </a:pPr>
            <a:r>
              <a:rPr dirty="0" sz="1000" spc="-1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lco</a:t>
            </a:r>
            <a:r>
              <a:rPr dirty="0" sz="1000" spc="-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put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“St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Note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”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</a:t>
            </a: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0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nly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cc</a:t>
            </a:r>
            <a:r>
              <a:rPr dirty="0" sz="1000" spc="-15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ible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Prog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am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tr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tor,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t.</a:t>
            </a:r>
            <a:endParaRPr sz="1000">
              <a:latin typeface="Calibri"/>
              <a:cs typeface="Calibri"/>
            </a:endParaRPr>
          </a:p>
          <a:p>
            <a:pPr marL="469265" indent="-228600">
              <a:lnSpc>
                <a:spcPts val="1170"/>
              </a:lnSpc>
              <a:buFont typeface="Calibri"/>
              <a:buAutoNum type="arabicPeriod"/>
              <a:tabLst>
                <a:tab pos="469265" algn="l"/>
              </a:tabLst>
            </a:pPr>
            <a:r>
              <a:rPr dirty="0" sz="1000" spc="-5" b="1">
                <a:latin typeface="Calibri"/>
                <a:cs typeface="Calibri"/>
              </a:rPr>
              <a:t>INC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INC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(inc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)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ropdo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rrang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nts</a:t>
            </a:r>
            <a:endParaRPr sz="1000">
              <a:latin typeface="Calibri"/>
              <a:cs typeface="Calibri"/>
            </a:endParaRPr>
          </a:p>
          <a:p>
            <a:pPr marL="469265" marR="218440">
              <a:lnSpc>
                <a:spcPct val="102000"/>
              </a:lnSpc>
            </a:pP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ith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ignm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Make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gr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Notes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ction,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clu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ing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roje</a:t>
            </a:r>
            <a:r>
              <a:rPr dirty="0" sz="1000" spc="-10">
                <a:latin typeface="Calibri"/>
                <a:cs typeface="Calibri"/>
              </a:rPr>
              <a:t>c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ion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marR="33655" indent="-228600">
              <a:lnSpc>
                <a:spcPct val="101000"/>
              </a:lnSpc>
              <a:spcBef>
                <a:spcPts val="10"/>
              </a:spcBef>
              <a:buFont typeface="Calibri"/>
              <a:buAutoNum type="arabicPeriod" startAt="6"/>
              <a:tabLst>
                <a:tab pos="469265" algn="l"/>
              </a:tabLst>
            </a:pPr>
            <a:r>
              <a:rPr dirty="0" sz="1000" spc="-15" b="1">
                <a:latin typeface="Calibri"/>
                <a:cs typeface="Calibri"/>
              </a:rPr>
              <a:t>D</a:t>
            </a:r>
            <a:r>
              <a:rPr dirty="0" sz="1000" spc="-10" b="1">
                <a:latin typeface="Calibri"/>
                <a:cs typeface="Calibri"/>
              </a:rPr>
              <a:t>NW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 b="1">
                <a:latin typeface="Calibri"/>
                <a:cs typeface="Calibri"/>
              </a:rPr>
              <a:t>D</a:t>
            </a:r>
            <a:r>
              <a:rPr dirty="0" sz="1000" spc="-10" b="1">
                <a:latin typeface="Calibri"/>
                <a:cs typeface="Calibri"/>
              </a:rPr>
              <a:t>NW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(d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rite)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from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ropd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nu,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</a:t>
            </a:r>
            <a:r>
              <a:rPr dirty="0" sz="1000" spc="-5">
                <a:latin typeface="Calibri"/>
                <a:cs typeface="Calibri"/>
              </a:rPr>
              <a:t> as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ig</a:t>
            </a:r>
            <a:r>
              <a:rPr dirty="0" sz="1000">
                <a:latin typeface="Calibri"/>
                <a:cs typeface="Calibri"/>
              </a:rPr>
              <a:t>n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cour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marR="108585" indent="-228600">
              <a:lnSpc>
                <a:spcPct val="102000"/>
              </a:lnSpc>
              <a:buFont typeface="Calibri"/>
              <a:buAutoNum type="arabicPeriod" startAt="6"/>
              <a:tabLst>
                <a:tab pos="469265" algn="l"/>
              </a:tabLst>
            </a:pPr>
            <a:r>
              <a:rPr dirty="0" sz="1000" spc="-5">
                <a:latin typeface="Calibri"/>
                <a:cs typeface="Calibri"/>
              </a:rPr>
              <a:t>Conti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ue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om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 spc="-5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age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ith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ll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ntr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“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v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”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ack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ouble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 spc="-5">
                <a:latin typeface="Calibri"/>
                <a:cs typeface="Calibri"/>
              </a:rPr>
              <a:t> all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ran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cript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atch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Calc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lat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"/>
              </a:spcBef>
              <a:buFont typeface="Calibri"/>
              <a:buAutoNum type="arabicPeriod" startAt="6"/>
              <a:tabLst>
                <a:tab pos="469265" algn="l"/>
              </a:tabLst>
            </a:pPr>
            <a:r>
              <a:rPr dirty="0" sz="1000" spc="-10">
                <a:latin typeface="Calibri"/>
                <a:cs typeface="Calibri"/>
              </a:rPr>
              <a:t>Once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ran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cript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rad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el</a:t>
            </a:r>
            <a:r>
              <a:rPr dirty="0" sz="1000">
                <a:latin typeface="Calibri"/>
                <a:cs typeface="Calibri"/>
              </a:rPr>
              <a:t>i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ted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ny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error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5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ct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tr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c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Appro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469265" marR="81280" indent="-228600">
              <a:lnSpc>
                <a:spcPct val="102000"/>
              </a:lnSpc>
              <a:buFont typeface="Calibri"/>
              <a:buAutoNum type="arabicPeriod" startAt="6"/>
              <a:tabLst>
                <a:tab pos="469265" algn="l"/>
              </a:tabLst>
            </a:pPr>
            <a:r>
              <a:rPr dirty="0" sz="1000" spc="-5">
                <a:latin typeface="Calibri"/>
                <a:cs typeface="Calibri"/>
              </a:rPr>
              <a:t>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ll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Exa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bundl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lpha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ticall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to</a:t>
            </a:r>
            <a:r>
              <a:rPr dirty="0" sz="1000" spc="-1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dirty="0" sz="1000" spc="-2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Pro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gram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dirty="0" sz="1000" spc="-1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in</a:t>
            </a:r>
            <a:r>
              <a:rPr dirty="0" sz="1000" spc="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000" spc="-1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tr</a:t>
            </a:r>
            <a:r>
              <a:rPr dirty="0" sz="10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000" spc="-5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to</a:t>
            </a:r>
            <a:r>
              <a:rPr dirty="0" sz="1000" spc="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000" spc="-5">
                <a:latin typeface="Calibri"/>
                <a:cs typeface="Calibri"/>
                <a:hlinkClick r:id="rId3"/>
              </a:rPr>
              <a:t>.</a:t>
            </a:r>
            <a:r>
              <a:rPr dirty="0" sz="1000">
                <a:latin typeface="Calibri"/>
                <a:cs typeface="Calibri"/>
                <a:hlinkClick r:id="rId3"/>
              </a:rPr>
              <a:t> </a:t>
            </a:r>
            <a:r>
              <a:rPr dirty="0" sz="1000" spc="-15">
                <a:latin typeface="Calibri"/>
                <a:cs typeface="Calibri"/>
              </a:rPr>
              <a:t>Y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rop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 o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on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158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St.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G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 spc="0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St.,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ail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ack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ith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en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lo</a:t>
            </a:r>
            <a:r>
              <a:rPr dirty="0" sz="1000" spc="0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ro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id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School.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Pl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ote:</a:t>
            </a:r>
            <a:endParaRPr sz="1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z="1000" spc="-15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</a:t>
            </a: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ble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edit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ntries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tr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ctor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ppro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grad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241300" marR="296545" indent="-228600">
              <a:lnSpc>
                <a:spcPct val="101000"/>
              </a:lnSpc>
              <a:spcBef>
                <a:spcPts val="6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z="1000" spc="-15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ign</a:t>
            </a:r>
            <a:r>
              <a:rPr dirty="0" sz="1000">
                <a:latin typeface="Calibri"/>
                <a:cs typeface="Calibri"/>
              </a:rPr>
              <a:t>m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Blackboard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track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rogr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ut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 ca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not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ted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Blackboard.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27"/>
              </a:spcBef>
            </a:pPr>
            <a:endParaRPr sz="1200"/>
          </a:p>
          <a:p>
            <a:pPr marL="12700" marR="92075">
              <a:lnSpc>
                <a:spcPct val="101699"/>
              </a:lnSpc>
            </a:pP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</a:t>
            </a:r>
            <a:r>
              <a:rPr dirty="0" sz="1000" spc="-10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on</a:t>
            </a:r>
            <a:r>
              <a:rPr dirty="0" sz="1000" b="1">
                <a:latin typeface="Calibri"/>
                <a:cs typeface="Calibri"/>
              </a:rPr>
              <a:t>l</a:t>
            </a:r>
            <a:r>
              <a:rPr dirty="0" sz="1000" spc="-5" b="1">
                <a:latin typeface="Calibri"/>
                <a:cs typeface="Calibri"/>
              </a:rPr>
              <a:t>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ble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inal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through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Acc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ot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Black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oa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5">
                <a:latin typeface="Calibri"/>
                <a:cs typeface="Calibri"/>
              </a:rPr>
              <a:t>d.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Stud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 i="1">
                <a:latin typeface="Calibri"/>
                <a:cs typeface="Calibri"/>
              </a:rPr>
              <a:t>w</a:t>
            </a:r>
            <a:r>
              <a:rPr dirty="0" sz="1000" spc="-5" i="1">
                <a:latin typeface="Calibri"/>
                <a:cs typeface="Calibri"/>
              </a:rPr>
              <a:t>ill</a:t>
            </a:r>
            <a:r>
              <a:rPr dirty="0" sz="1000" spc="-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n</a:t>
            </a:r>
            <a:r>
              <a:rPr dirty="0" sz="1000" spc="-5" i="1">
                <a:latin typeface="Calibri"/>
                <a:cs typeface="Calibri"/>
              </a:rPr>
              <a:t>ot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a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grade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“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tr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ctor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Appro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”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mar</a:t>
            </a:r>
            <a:r>
              <a:rPr dirty="0" sz="1000">
                <a:latin typeface="Calibri"/>
                <a:cs typeface="Calibri"/>
              </a:rPr>
              <a:t>k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0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roc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 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ini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te</a:t>
            </a:r>
            <a:r>
              <a:rPr dirty="0" sz="1000" spc="0">
                <a:latin typeface="Calibri"/>
                <a:cs typeface="Calibri"/>
              </a:rPr>
              <a:t>r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through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SCS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c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generally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ta</a:t>
            </a:r>
            <a:r>
              <a:rPr dirty="0" sz="1000">
                <a:latin typeface="Calibri"/>
                <a:cs typeface="Calibri"/>
              </a:rPr>
              <a:t>k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k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ter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your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2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ll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nts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that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mar</a:t>
            </a:r>
            <a:r>
              <a:rPr dirty="0" sz="1000">
                <a:latin typeface="Calibri"/>
                <a:cs typeface="Calibri"/>
              </a:rPr>
              <a:t>k</a:t>
            </a:r>
            <a:r>
              <a:rPr dirty="0" sz="1000" spc="-5">
                <a:latin typeface="Calibri"/>
                <a:cs typeface="Calibri"/>
              </a:rPr>
              <a:t>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ill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ailable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</a:t>
            </a:r>
            <a:r>
              <a:rPr dirty="0" sz="1000" spc="-5">
                <a:latin typeface="Calibri"/>
                <a:cs typeface="Calibri"/>
              </a:rPr>
              <a:t>it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5">
                <a:latin typeface="Calibri"/>
                <a:cs typeface="Calibri"/>
              </a:rPr>
              <a:t>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-</a:t>
            </a: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w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ks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0">
                <a:latin typeface="Calibri"/>
                <a:cs typeface="Calibri"/>
              </a:rPr>
              <a:t>t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-5">
                <a:latin typeface="Calibri"/>
                <a:cs typeface="Calibri"/>
              </a:rPr>
              <a:t>h</a:t>
            </a: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ir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cour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0">
                <a:latin typeface="Calibri"/>
                <a:cs typeface="Calibri"/>
              </a:rPr>
              <a:t>n</a:t>
            </a:r>
            <a:r>
              <a:rPr dirty="0" sz="1000" spc="-10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10225" y="1889480"/>
            <a:ext cx="646429" cy="5519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26379" y="2301367"/>
            <a:ext cx="245110" cy="1422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Default User</dc:creator>
  <dcterms:created xsi:type="dcterms:W3CDTF">2016-05-15T14:15:32Z</dcterms:created>
  <dcterms:modified xsi:type="dcterms:W3CDTF">2016-05-15T14:15:32Z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2015-11-06T00:00:00Z</vt:filetime>
  </property>
  <property fmtid="{D5CDD505-2E9C-101B-9397-08002B2CF9AE}" pid="3" name="LastSaved">
    <vt:filetime>2016-05-15T00:00:00Z</vt:filetime>
  </property>
</Properties>
</file>